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9" autoAdjust="0"/>
    <p:restoredTop sz="93295" autoAdjust="0"/>
  </p:normalViewPr>
  <p:slideViewPr>
    <p:cSldViewPr>
      <p:cViewPr varScale="1">
        <p:scale>
          <a:sx n="86" d="100"/>
          <a:sy n="86" d="100"/>
        </p:scale>
        <p:origin x="-89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0BBF53-811C-4A7C-8FAF-0615E5035BD8}" type="datetimeFigureOut">
              <a:rPr lang="es-ES" smtClean="0"/>
              <a:t>16/06/2014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997948-F43D-42AF-9DFE-5B29917E3C73}" type="slidenum">
              <a:rPr lang="es-ES" smtClean="0"/>
              <a:t>‹Nº›</a:t>
            </a:fld>
            <a:endParaRPr lang="es-ES"/>
          </a:p>
        </p:txBody>
      </p:sp>
    </p:spTree>
    <p:extLst>
      <p:ext uri="{BB962C8B-B14F-4D97-AF65-F5344CB8AC3E}">
        <p14:creationId xmlns:p14="http://schemas.microsoft.com/office/powerpoint/2010/main" val="3806775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emociones</a:t>
            </a:r>
            <a:endParaRPr lang="es-ES" dirty="0"/>
          </a:p>
        </p:txBody>
      </p:sp>
      <p:sp>
        <p:nvSpPr>
          <p:cNvPr id="4" name="3 Marcador de número de diapositiva"/>
          <p:cNvSpPr>
            <a:spLocks noGrp="1"/>
          </p:cNvSpPr>
          <p:nvPr>
            <p:ph type="sldNum" sz="quarter" idx="10"/>
          </p:nvPr>
        </p:nvSpPr>
        <p:spPr/>
        <p:txBody>
          <a:bodyPr/>
          <a:lstStyle/>
          <a:p>
            <a:fld id="{23997948-F43D-42AF-9DFE-5B29917E3C73}" type="slidenum">
              <a:rPr lang="es-ES" smtClean="0"/>
              <a:t>7</a:t>
            </a:fld>
            <a:endParaRPr lang="es-ES"/>
          </a:p>
        </p:txBody>
      </p:sp>
    </p:spTree>
    <p:extLst>
      <p:ext uri="{BB962C8B-B14F-4D97-AF65-F5344CB8AC3E}">
        <p14:creationId xmlns:p14="http://schemas.microsoft.com/office/powerpoint/2010/main" val="1536782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3997948-F43D-42AF-9DFE-5B29917E3C73}" type="slidenum">
              <a:rPr lang="es-ES" smtClean="0"/>
              <a:t>10</a:t>
            </a:fld>
            <a:endParaRPr lang="es-ES"/>
          </a:p>
        </p:txBody>
      </p:sp>
    </p:spTree>
    <p:extLst>
      <p:ext uri="{BB962C8B-B14F-4D97-AF65-F5344CB8AC3E}">
        <p14:creationId xmlns:p14="http://schemas.microsoft.com/office/powerpoint/2010/main" val="3037178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CA87E8A-EA02-4646-945E-D67D1EB13536}" type="datetimeFigureOut">
              <a:rPr lang="es-ES" smtClean="0"/>
              <a:t>16/06/2014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732FCFE-7891-42E4-9CE3-2FEBCBF6F938}" type="slidenum">
              <a:rPr lang="es-ES" smtClean="0"/>
              <a:t>‹Nº›</a:t>
            </a:fld>
            <a:endParaRPr lang="es-ES"/>
          </a:p>
        </p:txBody>
      </p:sp>
    </p:spTree>
    <p:extLst>
      <p:ext uri="{BB962C8B-B14F-4D97-AF65-F5344CB8AC3E}">
        <p14:creationId xmlns:p14="http://schemas.microsoft.com/office/powerpoint/2010/main" val="2678226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CA87E8A-EA02-4646-945E-D67D1EB13536}" type="datetimeFigureOut">
              <a:rPr lang="es-ES" smtClean="0"/>
              <a:t>16/06/2014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732FCFE-7891-42E4-9CE3-2FEBCBF6F938}" type="slidenum">
              <a:rPr lang="es-ES" smtClean="0"/>
              <a:t>‹Nº›</a:t>
            </a:fld>
            <a:endParaRPr lang="es-ES"/>
          </a:p>
        </p:txBody>
      </p:sp>
    </p:spTree>
    <p:extLst>
      <p:ext uri="{BB962C8B-B14F-4D97-AF65-F5344CB8AC3E}">
        <p14:creationId xmlns:p14="http://schemas.microsoft.com/office/powerpoint/2010/main" val="232856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CA87E8A-EA02-4646-945E-D67D1EB13536}" type="datetimeFigureOut">
              <a:rPr lang="es-ES" smtClean="0"/>
              <a:t>16/06/2014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732FCFE-7891-42E4-9CE3-2FEBCBF6F938}" type="slidenum">
              <a:rPr lang="es-ES" smtClean="0"/>
              <a:t>‹Nº›</a:t>
            </a:fld>
            <a:endParaRPr lang="es-ES"/>
          </a:p>
        </p:txBody>
      </p:sp>
    </p:spTree>
    <p:extLst>
      <p:ext uri="{BB962C8B-B14F-4D97-AF65-F5344CB8AC3E}">
        <p14:creationId xmlns:p14="http://schemas.microsoft.com/office/powerpoint/2010/main" val="2386508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CA87E8A-EA02-4646-945E-D67D1EB13536}" type="datetimeFigureOut">
              <a:rPr lang="es-ES" smtClean="0"/>
              <a:t>16/06/2014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732FCFE-7891-42E4-9CE3-2FEBCBF6F938}" type="slidenum">
              <a:rPr lang="es-ES" smtClean="0"/>
              <a:t>‹Nº›</a:t>
            </a:fld>
            <a:endParaRPr lang="es-ES"/>
          </a:p>
        </p:txBody>
      </p:sp>
    </p:spTree>
    <p:extLst>
      <p:ext uri="{BB962C8B-B14F-4D97-AF65-F5344CB8AC3E}">
        <p14:creationId xmlns:p14="http://schemas.microsoft.com/office/powerpoint/2010/main" val="311561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CA87E8A-EA02-4646-945E-D67D1EB13536}" type="datetimeFigureOut">
              <a:rPr lang="es-ES" smtClean="0"/>
              <a:t>16/06/2014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732FCFE-7891-42E4-9CE3-2FEBCBF6F938}" type="slidenum">
              <a:rPr lang="es-ES" smtClean="0"/>
              <a:t>‹Nº›</a:t>
            </a:fld>
            <a:endParaRPr lang="es-ES"/>
          </a:p>
        </p:txBody>
      </p:sp>
    </p:spTree>
    <p:extLst>
      <p:ext uri="{BB962C8B-B14F-4D97-AF65-F5344CB8AC3E}">
        <p14:creationId xmlns:p14="http://schemas.microsoft.com/office/powerpoint/2010/main" val="264080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CA87E8A-EA02-4646-945E-D67D1EB13536}" type="datetimeFigureOut">
              <a:rPr lang="es-ES" smtClean="0"/>
              <a:t>16/06/2014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732FCFE-7891-42E4-9CE3-2FEBCBF6F938}" type="slidenum">
              <a:rPr lang="es-ES" smtClean="0"/>
              <a:t>‹Nº›</a:t>
            </a:fld>
            <a:endParaRPr lang="es-ES"/>
          </a:p>
        </p:txBody>
      </p:sp>
    </p:spTree>
    <p:extLst>
      <p:ext uri="{BB962C8B-B14F-4D97-AF65-F5344CB8AC3E}">
        <p14:creationId xmlns:p14="http://schemas.microsoft.com/office/powerpoint/2010/main" val="401298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CA87E8A-EA02-4646-945E-D67D1EB13536}" type="datetimeFigureOut">
              <a:rPr lang="es-ES" smtClean="0"/>
              <a:t>16/06/2014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732FCFE-7891-42E4-9CE3-2FEBCBF6F938}" type="slidenum">
              <a:rPr lang="es-ES" smtClean="0"/>
              <a:t>‹Nº›</a:t>
            </a:fld>
            <a:endParaRPr lang="es-ES"/>
          </a:p>
        </p:txBody>
      </p:sp>
    </p:spTree>
    <p:extLst>
      <p:ext uri="{BB962C8B-B14F-4D97-AF65-F5344CB8AC3E}">
        <p14:creationId xmlns:p14="http://schemas.microsoft.com/office/powerpoint/2010/main" val="245492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CA87E8A-EA02-4646-945E-D67D1EB13536}" type="datetimeFigureOut">
              <a:rPr lang="es-ES" smtClean="0"/>
              <a:t>16/06/2014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732FCFE-7891-42E4-9CE3-2FEBCBF6F938}" type="slidenum">
              <a:rPr lang="es-ES" smtClean="0"/>
              <a:t>‹Nº›</a:t>
            </a:fld>
            <a:endParaRPr lang="es-ES"/>
          </a:p>
        </p:txBody>
      </p:sp>
    </p:spTree>
    <p:extLst>
      <p:ext uri="{BB962C8B-B14F-4D97-AF65-F5344CB8AC3E}">
        <p14:creationId xmlns:p14="http://schemas.microsoft.com/office/powerpoint/2010/main" val="204391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CA87E8A-EA02-4646-945E-D67D1EB13536}" type="datetimeFigureOut">
              <a:rPr lang="es-ES" smtClean="0"/>
              <a:t>16/06/2014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732FCFE-7891-42E4-9CE3-2FEBCBF6F938}" type="slidenum">
              <a:rPr lang="es-ES" smtClean="0"/>
              <a:t>‹Nº›</a:t>
            </a:fld>
            <a:endParaRPr lang="es-ES"/>
          </a:p>
        </p:txBody>
      </p:sp>
    </p:spTree>
    <p:extLst>
      <p:ext uri="{BB962C8B-B14F-4D97-AF65-F5344CB8AC3E}">
        <p14:creationId xmlns:p14="http://schemas.microsoft.com/office/powerpoint/2010/main" val="368037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CA87E8A-EA02-4646-945E-D67D1EB13536}" type="datetimeFigureOut">
              <a:rPr lang="es-ES" smtClean="0"/>
              <a:t>16/06/2014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732FCFE-7891-42E4-9CE3-2FEBCBF6F938}" type="slidenum">
              <a:rPr lang="es-ES" smtClean="0"/>
              <a:t>‹Nº›</a:t>
            </a:fld>
            <a:endParaRPr lang="es-ES"/>
          </a:p>
        </p:txBody>
      </p:sp>
    </p:spTree>
    <p:extLst>
      <p:ext uri="{BB962C8B-B14F-4D97-AF65-F5344CB8AC3E}">
        <p14:creationId xmlns:p14="http://schemas.microsoft.com/office/powerpoint/2010/main" val="248228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CA87E8A-EA02-4646-945E-D67D1EB13536}" type="datetimeFigureOut">
              <a:rPr lang="es-ES" smtClean="0"/>
              <a:t>16/06/2014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732FCFE-7891-42E4-9CE3-2FEBCBF6F938}" type="slidenum">
              <a:rPr lang="es-ES" smtClean="0"/>
              <a:t>‹Nº›</a:t>
            </a:fld>
            <a:endParaRPr lang="es-ES"/>
          </a:p>
        </p:txBody>
      </p:sp>
    </p:spTree>
    <p:extLst>
      <p:ext uri="{BB962C8B-B14F-4D97-AF65-F5344CB8AC3E}">
        <p14:creationId xmlns:p14="http://schemas.microsoft.com/office/powerpoint/2010/main" val="2348697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87E8A-EA02-4646-945E-D67D1EB13536}" type="datetimeFigureOut">
              <a:rPr lang="es-ES" smtClean="0"/>
              <a:t>16/06/2014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2FCFE-7891-42E4-9CE3-2FEBCBF6F938}" type="slidenum">
              <a:rPr lang="es-ES" smtClean="0"/>
              <a:t>‹Nº›</a:t>
            </a:fld>
            <a:endParaRPr lang="es-ES"/>
          </a:p>
        </p:txBody>
      </p:sp>
    </p:spTree>
    <p:extLst>
      <p:ext uri="{BB962C8B-B14F-4D97-AF65-F5344CB8AC3E}">
        <p14:creationId xmlns:p14="http://schemas.microsoft.com/office/powerpoint/2010/main" val="1633928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4.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1.jpg"/><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9.gif"/><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8.xml"/><Relationship Id="rId5" Type="http://schemas.openxmlformats.org/officeDocument/2006/relationships/image" Target="../media/image8.jp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48681"/>
            <a:ext cx="7772400" cy="1728192"/>
          </a:xfrm>
        </p:spPr>
        <p:txBody>
          <a:bodyPr>
            <a:normAutofit/>
          </a:bodyPr>
          <a:lstStyle/>
          <a:p>
            <a:r>
              <a:rPr lang="es-ES" sz="5400" b="1" smtClean="0">
                <a:solidFill>
                  <a:srgbClr val="FF0000"/>
                </a:solidFill>
              </a:rPr>
              <a:t>LECTURA Y EMOCIONES</a:t>
            </a:r>
            <a:endParaRPr lang="es-ES" sz="5400" b="1" dirty="0">
              <a:solidFill>
                <a:srgbClr val="FF0000"/>
              </a:solidFill>
            </a:endParaRPr>
          </a:p>
        </p:txBody>
      </p:sp>
      <p:sp>
        <p:nvSpPr>
          <p:cNvPr id="3" name="2 Subtítulo"/>
          <p:cNvSpPr>
            <a:spLocks noGrp="1"/>
          </p:cNvSpPr>
          <p:nvPr>
            <p:ph type="subTitle" idx="1"/>
          </p:nvPr>
        </p:nvSpPr>
        <p:spPr>
          <a:xfrm>
            <a:off x="107504" y="4005064"/>
            <a:ext cx="4968552" cy="1584176"/>
          </a:xfrm>
        </p:spPr>
        <p:txBody>
          <a:bodyPr>
            <a:noAutofit/>
          </a:bodyPr>
          <a:lstStyle/>
          <a:p>
            <a:r>
              <a:rPr lang="es-ES" smtClean="0">
                <a:solidFill>
                  <a:schemeClr val="tx2">
                    <a:lumMod val="75000"/>
                  </a:schemeClr>
                </a:solidFill>
              </a:rPr>
              <a:t>2º DE EDUCACION INFANTIL</a:t>
            </a:r>
          </a:p>
          <a:p>
            <a:r>
              <a:rPr lang="es-ES" smtClean="0">
                <a:solidFill>
                  <a:schemeClr val="tx2">
                    <a:lumMod val="75000"/>
                  </a:schemeClr>
                </a:solidFill>
              </a:rPr>
              <a:t>C.P. VAZQUEZ DE MELLA</a:t>
            </a:r>
            <a:endParaRPr lang="es-ES" dirty="0">
              <a:solidFill>
                <a:schemeClr val="tx2">
                  <a:lumMod val="75000"/>
                </a:schemeClr>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1988840"/>
            <a:ext cx="4032448" cy="4293096"/>
          </a:xfrm>
          <a:prstGeom prst="rect">
            <a:avLst/>
          </a:prstGeom>
        </p:spPr>
      </p:pic>
    </p:spTree>
    <p:extLst>
      <p:ext uri="{BB962C8B-B14F-4D97-AF65-F5344CB8AC3E}">
        <p14:creationId xmlns:p14="http://schemas.microsoft.com/office/powerpoint/2010/main" val="322867196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t>ACTIVIDADES </a:t>
            </a:r>
            <a:endParaRPr lang="es-ES" dirty="0"/>
          </a:p>
        </p:txBody>
      </p:sp>
      <p:sp>
        <p:nvSpPr>
          <p:cNvPr id="13" name="12 Marcador de texto"/>
          <p:cNvSpPr>
            <a:spLocks noGrp="1"/>
          </p:cNvSpPr>
          <p:nvPr>
            <p:ph type="body" idx="1"/>
          </p:nvPr>
        </p:nvSpPr>
        <p:spPr/>
        <p:txBody>
          <a:bodyPr/>
          <a:lstStyle/>
          <a:p>
            <a:r>
              <a:rPr lang="es-ES" smtClean="0"/>
              <a:t>DRAMATIZACION DEL CUENTO</a:t>
            </a:r>
            <a:endParaRPr lang="es-ES" dirty="0"/>
          </a:p>
        </p:txBody>
      </p:sp>
      <p:sp>
        <p:nvSpPr>
          <p:cNvPr id="14" name="13 Marcador de contenido"/>
          <p:cNvSpPr>
            <a:spLocks noGrp="1"/>
          </p:cNvSpPr>
          <p:nvPr>
            <p:ph sz="half" idx="2"/>
          </p:nvPr>
        </p:nvSpPr>
        <p:spPr>
          <a:xfrm>
            <a:off x="457200" y="2174874"/>
            <a:ext cx="4040188" cy="4566494"/>
          </a:xfrm>
        </p:spPr>
        <p:txBody>
          <a:bodyPr>
            <a:normAutofit/>
          </a:bodyPr>
          <a:lstStyle/>
          <a:p>
            <a:pPr>
              <a:buFont typeface="Wingdings" panose="05000000000000000000" pitchFamily="2" charset="2"/>
              <a:buChar char="v"/>
            </a:pPr>
            <a:r>
              <a:rPr lang="es-ES" dirty="0" smtClean="0"/>
              <a:t>LECTURA DEL CUENTO “NO TE VAYAS”</a:t>
            </a:r>
          </a:p>
          <a:p>
            <a:pPr>
              <a:buFont typeface="Wingdings" panose="05000000000000000000" pitchFamily="2" charset="2"/>
              <a:buChar char="v"/>
            </a:pPr>
            <a:r>
              <a:rPr lang="es-ES" dirty="0" smtClean="0"/>
              <a:t>REPRESENTACION DE LAS DIFERENTES SITUACIONES QUE SON MALAS Y BUENA	S PARA  LA PROTAGONISTA DEL CUENTO.</a:t>
            </a:r>
          </a:p>
          <a:p>
            <a:pPr>
              <a:buFont typeface="Wingdings" panose="05000000000000000000" pitchFamily="2" charset="2"/>
              <a:buChar char="v"/>
            </a:pPr>
            <a:r>
              <a:rPr lang="es-ES" dirty="0" smtClean="0"/>
              <a:t>EMOCIONES:</a:t>
            </a:r>
          </a:p>
          <a:p>
            <a:pPr marL="0" indent="0">
              <a:buNone/>
            </a:pPr>
            <a:r>
              <a:rPr lang="es-ES" dirty="0" smtClean="0"/>
              <a:t>                VERGUENZA</a:t>
            </a:r>
          </a:p>
          <a:p>
            <a:pPr marL="0" indent="0">
              <a:buNone/>
            </a:pPr>
            <a:r>
              <a:rPr lang="es-ES" dirty="0" smtClean="0"/>
              <a:t>                 </a:t>
            </a:r>
          </a:p>
          <a:p>
            <a:pPr marL="0" indent="0">
              <a:buNone/>
            </a:pPr>
            <a:r>
              <a:rPr lang="es-ES" dirty="0"/>
              <a:t> </a:t>
            </a:r>
            <a:r>
              <a:rPr lang="es-ES" dirty="0" smtClean="0"/>
              <a:t>                DIVERSIÓN</a:t>
            </a:r>
          </a:p>
          <a:p>
            <a:endParaRPr lang="es-ES" dirty="0"/>
          </a:p>
        </p:txBody>
      </p:sp>
      <p:sp>
        <p:nvSpPr>
          <p:cNvPr id="15" name="14 Marcador de texto"/>
          <p:cNvSpPr>
            <a:spLocks noGrp="1"/>
          </p:cNvSpPr>
          <p:nvPr>
            <p:ph type="body" sz="quarter" idx="3"/>
          </p:nvPr>
        </p:nvSpPr>
        <p:spPr>
          <a:xfrm>
            <a:off x="4860031" y="1535112"/>
            <a:ext cx="4104457" cy="5062240"/>
          </a:xfrm>
        </p:spPr>
        <p:txBody>
          <a:bodyPr>
            <a:normAutofit fontScale="40000" lnSpcReduction="20000"/>
          </a:bodyPr>
          <a:lstStyle/>
          <a:p>
            <a:r>
              <a:rPr lang="es-ES" dirty="0" smtClean="0"/>
              <a:t> </a:t>
            </a:r>
          </a:p>
          <a:p>
            <a:endParaRPr lang="es-ES" dirty="0" smtClean="0"/>
          </a:p>
          <a:p>
            <a:endParaRPr lang="es-ES" dirty="0" smtClean="0"/>
          </a:p>
          <a:p>
            <a:endParaRPr lang="es-ES" dirty="0" smtClean="0"/>
          </a:p>
          <a:p>
            <a:endParaRPr lang="es-ES" dirty="0" smtClean="0"/>
          </a:p>
          <a:p>
            <a:r>
              <a:rPr lang="es-ES" sz="5100" dirty="0" smtClean="0"/>
              <a:t>EXPRESION DE PREFERENCIAS    PERSONALES</a:t>
            </a:r>
          </a:p>
          <a:p>
            <a:pPr marL="342900" indent="-342900">
              <a:buFont typeface="Wingdings" panose="05000000000000000000" pitchFamily="2" charset="2"/>
              <a:buChar char="v"/>
            </a:pPr>
            <a:r>
              <a:rPr lang="es-ES" sz="5100" b="0" dirty="0" smtClean="0"/>
              <a:t>Utilización de la formula “No me gusta nada, nada……….pero me encanta, me encanta……….para expresar lo que nos gusta y lo que no.</a:t>
            </a:r>
          </a:p>
          <a:p>
            <a:endParaRPr lang="es-ES" dirty="0" smtClean="0"/>
          </a:p>
          <a:p>
            <a:r>
              <a:rPr lang="es-ES" sz="3800" b="0" dirty="0" smtClean="0"/>
              <a:t>EMOCIO         CONFUSION</a:t>
            </a:r>
          </a:p>
          <a:p>
            <a:endParaRPr lang="es-ES" sz="3800" dirty="0" smtClean="0"/>
          </a:p>
          <a:p>
            <a:r>
              <a:rPr lang="es-ES" dirty="0" smtClean="0"/>
              <a:t>                                              </a:t>
            </a:r>
          </a:p>
          <a:p>
            <a:r>
              <a:rPr lang="es-ES" dirty="0" smtClean="0"/>
              <a:t>                   </a:t>
            </a:r>
            <a:r>
              <a:rPr lang="es-ES" sz="3400" b="0" dirty="0" smtClean="0"/>
              <a:t> </a:t>
            </a:r>
          </a:p>
          <a:p>
            <a:r>
              <a:rPr lang="es-ES" dirty="0" smtClean="0"/>
              <a:t>                     </a:t>
            </a:r>
          </a:p>
          <a:p>
            <a:endParaRPr lang="es-ES" dirty="0" smtClean="0"/>
          </a:p>
          <a:p>
            <a:r>
              <a:rPr lang="es-ES" dirty="0" smtClean="0"/>
              <a:t>                        </a:t>
            </a:r>
            <a:r>
              <a:rPr lang="es-ES" sz="4200" b="0" dirty="0" smtClean="0"/>
              <a:t>A    APATÍA</a:t>
            </a:r>
            <a:endParaRPr lang="es-ES" sz="4200" dirty="0" smtClean="0"/>
          </a:p>
          <a:p>
            <a:endParaRPr lang="es-ES" dirty="0" smtClean="0"/>
          </a:p>
          <a:p>
            <a:endParaRPr lang="es-ES" dirty="0" smtClean="0"/>
          </a:p>
          <a:p>
            <a:endParaRPr lang="es-ES" dirty="0" smtClean="0"/>
          </a:p>
        </p:txBody>
      </p:sp>
      <p:pic>
        <p:nvPicPr>
          <p:cNvPr id="17" name="16 Marcador de contenido"/>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748982" y="5413920"/>
            <a:ext cx="792088" cy="550023"/>
          </a:xfrm>
        </p:spPr>
      </p:pic>
      <p:pic>
        <p:nvPicPr>
          <p:cNvPr id="20" name="1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86" y="6074112"/>
            <a:ext cx="720080" cy="783531"/>
          </a:xfrm>
          <a:prstGeom prst="rect">
            <a:avLst/>
          </a:prstGeom>
        </p:spPr>
      </p:pic>
      <p:pic>
        <p:nvPicPr>
          <p:cNvPr id="21" name="20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4495623"/>
            <a:ext cx="792088" cy="774006"/>
          </a:xfrm>
          <a:prstGeom prst="rect">
            <a:avLst/>
          </a:prstGeom>
        </p:spPr>
      </p:pic>
      <p:pic>
        <p:nvPicPr>
          <p:cNvPr id="22" name="21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2202" y="5456412"/>
            <a:ext cx="1008112" cy="797322"/>
          </a:xfrm>
          <a:prstGeom prst="rect">
            <a:avLst/>
          </a:prstGeom>
        </p:spPr>
      </p:pic>
    </p:spTree>
    <p:extLst>
      <p:ext uri="{BB962C8B-B14F-4D97-AF65-F5344CB8AC3E}">
        <p14:creationId xmlns:p14="http://schemas.microsoft.com/office/powerpoint/2010/main" val="368532507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363272" cy="851694"/>
          </a:xfrm>
        </p:spPr>
        <p:txBody>
          <a:bodyPr>
            <a:normAutofit/>
          </a:bodyPr>
          <a:lstStyle/>
          <a:p>
            <a:r>
              <a:rPr lang="es-ES" sz="4800" dirty="0" smtClean="0"/>
              <a:t>             LEER EN FAMILIA</a:t>
            </a:r>
            <a:endParaRPr lang="es-ES" sz="4800" dirty="0"/>
          </a:p>
        </p:txBody>
      </p:sp>
      <p:pic>
        <p:nvPicPr>
          <p:cNvPr id="9" name="8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124744"/>
            <a:ext cx="5389438" cy="5400600"/>
          </a:xfrm>
        </p:spPr>
      </p:pic>
      <p:sp>
        <p:nvSpPr>
          <p:cNvPr id="8" name="7 Marcador de texto"/>
          <p:cNvSpPr>
            <a:spLocks noGrp="1"/>
          </p:cNvSpPr>
          <p:nvPr>
            <p:ph type="body" sz="half" idx="2"/>
          </p:nvPr>
        </p:nvSpPr>
        <p:spPr>
          <a:xfrm>
            <a:off x="251520" y="1435100"/>
            <a:ext cx="3213994" cy="5162252"/>
          </a:xfrm>
        </p:spPr>
        <p:txBody>
          <a:bodyPr>
            <a:normAutofit/>
          </a:bodyPr>
          <a:lstStyle/>
          <a:p>
            <a:pPr marL="285750" indent="-285750">
              <a:buFont typeface="Wingdings" panose="05000000000000000000" pitchFamily="2" charset="2"/>
              <a:buChar char="v"/>
            </a:pPr>
            <a:r>
              <a:rPr lang="es-ES" dirty="0" smtClean="0"/>
              <a:t>Elegimos un cuento y se lo llevan a casa junto con u dossier de orientaciones para las familias  sobre como leer un cuento a sus hijos.</a:t>
            </a:r>
          </a:p>
          <a:p>
            <a:pPr marL="285750" indent="-285750">
              <a:buFont typeface="Wingdings" panose="05000000000000000000" pitchFamily="2" charset="2"/>
              <a:buChar char="v"/>
            </a:pPr>
            <a:r>
              <a:rPr lang="es-ES" dirty="0" smtClean="0"/>
              <a:t>Rellenamos una ficha con las emociones que les había provocado l el cuento que les relataron en casa.</a:t>
            </a:r>
          </a:p>
          <a:p>
            <a:pPr marL="285750" indent="-285750">
              <a:buFont typeface="Wingdings" panose="05000000000000000000" pitchFamily="2" charset="2"/>
              <a:buChar char="v"/>
            </a:pPr>
            <a:r>
              <a:rPr lang="es-ES" dirty="0" err="1" smtClean="0"/>
              <a:t>Elaboracion</a:t>
            </a:r>
            <a:r>
              <a:rPr lang="es-ES" dirty="0" smtClean="0"/>
              <a:t> de un </a:t>
            </a:r>
            <a:r>
              <a:rPr lang="es-ES" dirty="0" err="1" smtClean="0"/>
              <a:t>emociometro</a:t>
            </a:r>
            <a:r>
              <a:rPr lang="es-ES" dirty="0" smtClean="0"/>
              <a:t> en el que colocamos las fichas que  rellenaron en casa.</a:t>
            </a:r>
          </a:p>
          <a:p>
            <a:pPr marL="285750" indent="-285750">
              <a:buFont typeface="Wingdings" panose="05000000000000000000" pitchFamily="2" charset="2"/>
              <a:buChar char="v"/>
            </a:pPr>
            <a:r>
              <a:rPr lang="es-ES" dirty="0" smtClean="0"/>
              <a:t>EMOCION PREDOMINANTE:  </a:t>
            </a:r>
          </a:p>
          <a:p>
            <a:pPr marL="285750" indent="-285750">
              <a:buFont typeface="Wingdings" panose="05000000000000000000" pitchFamily="2" charset="2"/>
              <a:buChar char="v"/>
            </a:pPr>
            <a:endParaRPr lang="es-ES" dirty="0"/>
          </a:p>
          <a:p>
            <a:pPr marL="285750" indent="-285750">
              <a:buFont typeface="Wingdings" panose="05000000000000000000" pitchFamily="2" charset="2"/>
              <a:buChar char="v"/>
            </a:pPr>
            <a:endParaRPr lang="es-ES" dirty="0" smtClean="0"/>
          </a:p>
          <a:p>
            <a:pPr marL="285750" indent="-285750">
              <a:buFont typeface="Wingdings" panose="05000000000000000000" pitchFamily="2" charset="2"/>
              <a:buChar char="v"/>
            </a:pPr>
            <a:r>
              <a:rPr lang="es-ES" dirty="0"/>
              <a:t> </a:t>
            </a:r>
            <a:r>
              <a:rPr lang="es-ES" dirty="0" smtClean="0"/>
              <a:t>                      </a:t>
            </a:r>
            <a:r>
              <a:rPr lang="es-ES" sz="2800" dirty="0" smtClean="0"/>
              <a:t>A  ALEGRIA</a:t>
            </a:r>
          </a:p>
          <a:p>
            <a:pPr marL="285750" indent="-285750">
              <a:buFont typeface="Wingdings" panose="05000000000000000000" pitchFamily="2" charset="2"/>
              <a:buChar char="v"/>
            </a:pPr>
            <a:endParaRPr lang="es-ES" sz="2800" dirty="0"/>
          </a:p>
          <a:p>
            <a:pPr marL="285750" indent="-285750">
              <a:buFont typeface="Wingdings" panose="05000000000000000000" pitchFamily="2" charset="2"/>
              <a:buChar char="v"/>
            </a:pPr>
            <a:r>
              <a:rPr lang="es-ES" dirty="0" smtClean="0"/>
              <a:t>Utilizamos el </a:t>
            </a:r>
            <a:r>
              <a:rPr lang="es-ES" dirty="0" err="1" smtClean="0"/>
              <a:t>Emociometro</a:t>
            </a:r>
            <a:r>
              <a:rPr lang="es-ES" dirty="0" smtClean="0"/>
              <a:t> para señalar las emociones que nos provocan los cuentos que trabajamos en clase.</a:t>
            </a:r>
            <a:endParaRPr lang="es-ES" dirty="0"/>
          </a:p>
        </p:txBody>
      </p:sp>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25" y="3911059"/>
            <a:ext cx="1512169" cy="1368152"/>
          </a:xfrm>
          <a:prstGeom prst="rect">
            <a:avLst/>
          </a:prstGeom>
        </p:spPr>
      </p:pic>
    </p:spTree>
    <p:extLst>
      <p:ext uri="{BB962C8B-B14F-4D97-AF65-F5344CB8AC3E}">
        <p14:creationId xmlns:p14="http://schemas.microsoft.com/office/powerpoint/2010/main" val="814549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08912" cy="792088"/>
          </a:xfrm>
        </p:spPr>
        <p:txBody>
          <a:bodyPr>
            <a:noAutofit/>
          </a:bodyPr>
          <a:lstStyle/>
          <a:p>
            <a:r>
              <a:rPr lang="es-ES" sz="4000" dirty="0" smtClean="0"/>
              <a:t>  EL MAGO NOS PIDE UNA MASCOTA</a:t>
            </a:r>
            <a:endParaRPr lang="es-ES" sz="4000" dirty="0"/>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4077073"/>
            <a:ext cx="864096" cy="792088"/>
          </a:xfrm>
        </p:spPr>
      </p:pic>
      <p:sp>
        <p:nvSpPr>
          <p:cNvPr id="4" name="3 Marcador de texto"/>
          <p:cNvSpPr>
            <a:spLocks noGrp="1"/>
          </p:cNvSpPr>
          <p:nvPr>
            <p:ph type="body" sz="half" idx="2"/>
          </p:nvPr>
        </p:nvSpPr>
        <p:spPr>
          <a:xfrm>
            <a:off x="179512" y="1576362"/>
            <a:ext cx="3096345" cy="4948982"/>
          </a:xfrm>
        </p:spPr>
        <p:txBody>
          <a:bodyPr/>
          <a:lstStyle/>
          <a:p>
            <a:pPr marL="285750" indent="-285750">
              <a:buFont typeface="Wingdings" panose="05000000000000000000" pitchFamily="2" charset="2"/>
              <a:buChar char="v"/>
            </a:pPr>
            <a:r>
              <a:rPr lang="es-ES" dirty="0" smtClean="0"/>
              <a:t>Vemos otro video sobre el Mago en el que recibe la tarjeta con el nombre que le hemos puesto.</a:t>
            </a:r>
          </a:p>
          <a:p>
            <a:pPr marL="285750" indent="-285750">
              <a:buFont typeface="Wingdings" panose="05000000000000000000" pitchFamily="2" charset="2"/>
              <a:buChar char="v"/>
            </a:pPr>
            <a:r>
              <a:rPr lang="es-ES" dirty="0" smtClean="0"/>
              <a:t>Relato de “La ovejita que vino a cenar”</a:t>
            </a:r>
          </a:p>
          <a:p>
            <a:pPr marL="285750" indent="-285750">
              <a:buFont typeface="Wingdings" panose="05000000000000000000" pitchFamily="2" charset="2"/>
              <a:buChar char="v"/>
            </a:pPr>
            <a:r>
              <a:rPr lang="es-ES" dirty="0" smtClean="0"/>
              <a:t>El Mago nos pide que le hagamos una mascota.</a:t>
            </a:r>
          </a:p>
          <a:p>
            <a:pPr marL="285750" indent="-285750">
              <a:buFont typeface="Wingdings" panose="05000000000000000000" pitchFamily="2" charset="2"/>
              <a:buChar char="v"/>
            </a:pPr>
            <a:r>
              <a:rPr lang="es-ES" dirty="0" smtClean="0"/>
              <a:t>Elaboramos entre todos una que elegimos entre varias.</a:t>
            </a:r>
          </a:p>
          <a:p>
            <a:pPr marL="285750" indent="-285750">
              <a:buFont typeface="Wingdings" panose="05000000000000000000" pitchFamily="2" charset="2"/>
              <a:buChar char="v"/>
            </a:pPr>
            <a:r>
              <a:rPr lang="es-ES" sz="2000" dirty="0" smtClean="0"/>
              <a:t>EMOCIONES</a:t>
            </a:r>
          </a:p>
          <a:p>
            <a:r>
              <a:rPr lang="es-ES" sz="2400" dirty="0" smtClean="0"/>
              <a:t>                ENTUSIASMO</a:t>
            </a:r>
          </a:p>
          <a:p>
            <a:endParaRPr lang="es-ES" sz="2400" dirty="0"/>
          </a:p>
          <a:p>
            <a:endParaRPr lang="es-ES" sz="2400" dirty="0" smtClean="0"/>
          </a:p>
          <a:p>
            <a:endParaRPr lang="es-ES" sz="2400" b="1" dirty="0" smtClean="0"/>
          </a:p>
          <a:p>
            <a:r>
              <a:rPr lang="es-ES" sz="2400" b="1" dirty="0"/>
              <a:t> </a:t>
            </a:r>
            <a:r>
              <a:rPr lang="es-ES" sz="2400" b="1" dirty="0" smtClean="0"/>
              <a:t>                 </a:t>
            </a:r>
            <a:r>
              <a:rPr lang="es-ES" sz="2400" dirty="0" smtClean="0"/>
              <a:t>SIMPATIA</a:t>
            </a:r>
            <a:endParaRPr lang="es-ES" sz="2400" dirty="0"/>
          </a:p>
        </p:txBody>
      </p:sp>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1628800"/>
            <a:ext cx="5532107" cy="4392488"/>
          </a:xfrm>
          <a:prstGeom prst="rect">
            <a:avLst/>
          </a:prstGeom>
        </p:spPr>
      </p:pic>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5229200"/>
            <a:ext cx="1224136" cy="1080120"/>
          </a:xfrm>
          <a:prstGeom prst="rect">
            <a:avLst/>
          </a:prstGeom>
        </p:spPr>
      </p:pic>
    </p:spTree>
    <p:extLst>
      <p:ext uri="{BB962C8B-B14F-4D97-AF65-F5344CB8AC3E}">
        <p14:creationId xmlns:p14="http://schemas.microsoft.com/office/powerpoint/2010/main" val="2306884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3050"/>
            <a:ext cx="8218488" cy="779463"/>
          </a:xfrm>
        </p:spPr>
        <p:txBody>
          <a:bodyPr>
            <a:noAutofit/>
          </a:bodyPr>
          <a:lstStyle/>
          <a:p>
            <a:r>
              <a:rPr lang="es-ES" sz="4400" dirty="0" smtClean="0"/>
              <a:t> </a:t>
            </a:r>
            <a:r>
              <a:rPr lang="es-ES" sz="4400" b="1" dirty="0" smtClean="0"/>
              <a:t>¡HASTA PRONTO!</a:t>
            </a:r>
            <a:endParaRPr lang="es-ES" sz="4400" b="1" dirty="0"/>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124744"/>
            <a:ext cx="3240360" cy="2592288"/>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5558" y="2204864"/>
            <a:ext cx="3312368" cy="3384376"/>
          </a:xfrm>
          <a:prstGeom prst="rect">
            <a:avLst/>
          </a:prstGeom>
        </p:spPr>
      </p:pic>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3573016"/>
            <a:ext cx="4032448" cy="2880320"/>
          </a:xfrm>
          <a:prstGeom prst="rect">
            <a:avLst/>
          </a:prstGeom>
        </p:spPr>
      </p:pic>
      <p:pic>
        <p:nvPicPr>
          <p:cNvPr id="11" name="10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7646" y="332656"/>
            <a:ext cx="1728192" cy="1260140"/>
          </a:xfrm>
          <a:prstGeom prst="rect">
            <a:avLst/>
          </a:prstGeom>
        </p:spPr>
      </p:pic>
    </p:spTree>
    <p:extLst>
      <p:ext uri="{BB962C8B-B14F-4D97-AF65-F5344CB8AC3E}">
        <p14:creationId xmlns:p14="http://schemas.microsoft.com/office/powerpoint/2010/main" val="1962903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Título"/>
          <p:cNvSpPr>
            <a:spLocks noGrp="1"/>
          </p:cNvSpPr>
          <p:nvPr>
            <p:ph type="title"/>
          </p:nvPr>
        </p:nvSpPr>
        <p:spPr>
          <a:xfrm>
            <a:off x="457200" y="273050"/>
            <a:ext cx="8003232" cy="635670"/>
          </a:xfrm>
        </p:spPr>
        <p:txBody>
          <a:bodyPr>
            <a:noAutofit/>
          </a:bodyPr>
          <a:lstStyle/>
          <a:p>
            <a:r>
              <a:rPr lang="es-ES" sz="4800" dirty="0" smtClean="0"/>
              <a:t>   PRESENTACION DEL MAGO</a:t>
            </a:r>
            <a:endParaRPr lang="es-ES" sz="4800" dirty="0"/>
          </a:p>
        </p:txBody>
      </p:sp>
      <p:pic>
        <p:nvPicPr>
          <p:cNvPr id="12" name="11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35896" y="1395388"/>
            <a:ext cx="5256584" cy="4625900"/>
          </a:xfrm>
        </p:spPr>
      </p:pic>
      <p:sp>
        <p:nvSpPr>
          <p:cNvPr id="15" name="14 Marcador de texto"/>
          <p:cNvSpPr>
            <a:spLocks noGrp="1"/>
          </p:cNvSpPr>
          <p:nvPr>
            <p:ph type="body" sz="half" idx="2"/>
          </p:nvPr>
        </p:nvSpPr>
        <p:spPr>
          <a:xfrm>
            <a:off x="107504" y="1435100"/>
            <a:ext cx="3358009" cy="4691063"/>
          </a:xfrm>
        </p:spPr>
        <p:txBody>
          <a:bodyPr>
            <a:normAutofit fontScale="55000" lnSpcReduction="20000"/>
          </a:bodyPr>
          <a:lstStyle/>
          <a:p>
            <a:pPr marL="285750" indent="-285750">
              <a:buFont typeface="Wingdings" panose="05000000000000000000" pitchFamily="2" charset="2"/>
              <a:buChar char="v"/>
            </a:pPr>
            <a:r>
              <a:rPr lang="es-ES" sz="4400" dirty="0" smtClean="0"/>
              <a:t>RECIBIMOS LA CARTA DEL MAGO DE LAS PALABRAS</a:t>
            </a:r>
          </a:p>
          <a:p>
            <a:pPr marL="285750" indent="-285750">
              <a:buFont typeface="Wingdings" panose="05000000000000000000" pitchFamily="2" charset="2"/>
              <a:buChar char="v"/>
            </a:pPr>
            <a:endParaRPr lang="es-ES" sz="4400" dirty="0"/>
          </a:p>
          <a:p>
            <a:pPr marL="285750" indent="-285750">
              <a:buFont typeface="Wingdings" panose="05000000000000000000" pitchFamily="2" charset="2"/>
              <a:buChar char="v"/>
            </a:pPr>
            <a:r>
              <a:rPr lang="es-ES" sz="4400" dirty="0" smtClean="0"/>
              <a:t>EMOCIONES QUE </a:t>
            </a:r>
          </a:p>
          <a:p>
            <a:r>
              <a:rPr lang="es-ES" sz="4400" dirty="0"/>
              <a:t> </a:t>
            </a:r>
            <a:r>
              <a:rPr lang="es-ES" sz="4400" dirty="0" smtClean="0"/>
              <a:t>    EXPERIMENTAMOS:</a:t>
            </a:r>
          </a:p>
          <a:p>
            <a:r>
              <a:rPr lang="es-ES" sz="2400" dirty="0"/>
              <a:t> </a:t>
            </a:r>
            <a:r>
              <a:rPr lang="es-ES" sz="2400" dirty="0" smtClean="0"/>
              <a:t>     </a:t>
            </a:r>
          </a:p>
          <a:p>
            <a:r>
              <a:rPr lang="es-ES" sz="2400" b="1" dirty="0"/>
              <a:t> </a:t>
            </a:r>
            <a:r>
              <a:rPr lang="es-ES" sz="2400" b="1" dirty="0" smtClean="0"/>
              <a:t>           </a:t>
            </a:r>
            <a:r>
              <a:rPr lang="es-ES" sz="2400" dirty="0" smtClean="0"/>
              <a:t>   </a:t>
            </a:r>
          </a:p>
          <a:p>
            <a:r>
              <a:rPr lang="es-ES" sz="2400" dirty="0" smtClean="0"/>
              <a:t>                     </a:t>
            </a:r>
            <a:r>
              <a:rPr lang="es-ES" sz="4400" dirty="0"/>
              <a:t> </a:t>
            </a:r>
            <a:r>
              <a:rPr lang="es-ES" sz="4400" dirty="0" smtClean="0"/>
              <a:t> SORPRESA</a:t>
            </a:r>
          </a:p>
          <a:p>
            <a:endParaRPr lang="es-ES" sz="2400" dirty="0" smtClean="0"/>
          </a:p>
          <a:p>
            <a:r>
              <a:rPr lang="es-ES" sz="2400" dirty="0" smtClean="0"/>
              <a:t>          </a:t>
            </a:r>
          </a:p>
          <a:p>
            <a:r>
              <a:rPr lang="es-ES" sz="2400" dirty="0" smtClean="0"/>
              <a:t>                          </a:t>
            </a:r>
            <a:r>
              <a:rPr lang="es-ES" sz="4400" dirty="0" smtClean="0"/>
              <a:t>INCERTIDUMBRE</a:t>
            </a:r>
          </a:p>
          <a:p>
            <a:r>
              <a:rPr lang="es-ES" sz="4400" dirty="0"/>
              <a:t> </a:t>
            </a:r>
            <a:r>
              <a:rPr lang="es-ES" sz="4400" dirty="0" smtClean="0"/>
              <a:t>                </a:t>
            </a:r>
          </a:p>
          <a:p>
            <a:r>
              <a:rPr lang="es-ES" sz="2400" dirty="0"/>
              <a:t> </a:t>
            </a:r>
            <a:r>
              <a:rPr lang="es-ES" sz="2400" dirty="0" smtClean="0"/>
              <a:t>                          </a:t>
            </a:r>
          </a:p>
          <a:p>
            <a:r>
              <a:rPr lang="es-ES" sz="2400" dirty="0"/>
              <a:t> </a:t>
            </a:r>
            <a:r>
              <a:rPr lang="es-ES" sz="2400" dirty="0" smtClean="0"/>
              <a:t>                       </a:t>
            </a:r>
            <a:r>
              <a:rPr lang="es-ES" sz="4400" dirty="0" smtClean="0"/>
              <a:t>CURIOSIDAD   </a:t>
            </a:r>
            <a:endParaRPr lang="es-ES" sz="4400" dirty="0"/>
          </a:p>
        </p:txBody>
      </p:sp>
      <p:pic>
        <p:nvPicPr>
          <p:cNvPr id="16" name="1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9" y="3573016"/>
            <a:ext cx="1080120" cy="792087"/>
          </a:xfrm>
          <a:prstGeom prst="rect">
            <a:avLst/>
          </a:prstGeom>
        </p:spPr>
      </p:pic>
      <p:pic>
        <p:nvPicPr>
          <p:cNvPr id="17" name="1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904" y="4509120"/>
            <a:ext cx="720080" cy="576063"/>
          </a:xfrm>
          <a:prstGeom prst="rect">
            <a:avLst/>
          </a:prstGeom>
        </p:spPr>
      </p:pic>
      <p:pic>
        <p:nvPicPr>
          <p:cNvPr id="18" name="1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896" y="5229200"/>
            <a:ext cx="864096" cy="864096"/>
          </a:xfrm>
          <a:prstGeom prst="rect">
            <a:avLst/>
          </a:prstGeom>
        </p:spPr>
      </p:pic>
    </p:spTree>
    <p:extLst>
      <p:ext uri="{BB962C8B-B14F-4D97-AF65-F5344CB8AC3E}">
        <p14:creationId xmlns:p14="http://schemas.microsoft.com/office/powerpoint/2010/main" val="168216374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435280" cy="635670"/>
          </a:xfrm>
        </p:spPr>
        <p:txBody>
          <a:bodyPr>
            <a:noAutofit/>
          </a:bodyPr>
          <a:lstStyle/>
          <a:p>
            <a:r>
              <a:rPr lang="es-ES" sz="4800" dirty="0" smtClean="0"/>
              <a:t>      CONOCEMOS AL MAGO</a:t>
            </a:r>
            <a:endParaRPr lang="es-ES" sz="4800" dirty="0"/>
          </a:p>
        </p:txBody>
      </p:sp>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63888" y="1556792"/>
            <a:ext cx="5317430" cy="4896544"/>
          </a:xfrm>
        </p:spPr>
      </p:pic>
      <p:sp>
        <p:nvSpPr>
          <p:cNvPr id="4" name="3 Marcador de texto"/>
          <p:cNvSpPr>
            <a:spLocks noGrp="1"/>
          </p:cNvSpPr>
          <p:nvPr>
            <p:ph type="body" sz="half" idx="2"/>
          </p:nvPr>
        </p:nvSpPr>
        <p:spPr>
          <a:xfrm>
            <a:off x="179512" y="1543113"/>
            <a:ext cx="3286001" cy="5018236"/>
          </a:xfrm>
        </p:spPr>
        <p:txBody>
          <a:bodyPr>
            <a:normAutofit fontScale="92500" lnSpcReduction="20000"/>
          </a:bodyPr>
          <a:lstStyle/>
          <a:p>
            <a:pPr marL="285750" indent="-285750">
              <a:buFont typeface="Wingdings" panose="05000000000000000000" pitchFamily="2" charset="2"/>
              <a:buChar char="v"/>
            </a:pPr>
            <a:r>
              <a:rPr lang="es-ES" sz="2000" dirty="0" smtClean="0"/>
              <a:t>VISIONADO DEL VIDEO EN EL ORDENADOR DE CLASE</a:t>
            </a:r>
            <a:r>
              <a:rPr lang="es-ES" dirty="0" smtClean="0"/>
              <a:t>.</a:t>
            </a:r>
          </a:p>
          <a:p>
            <a:r>
              <a:rPr lang="es-ES" dirty="0"/>
              <a:t> </a:t>
            </a:r>
            <a:r>
              <a:rPr lang="es-ES" dirty="0" smtClean="0"/>
              <a:t>       El mago nos cuenta porque se ha       </a:t>
            </a:r>
          </a:p>
          <a:p>
            <a:r>
              <a:rPr lang="es-ES" dirty="0"/>
              <a:t> </a:t>
            </a:r>
            <a:r>
              <a:rPr lang="es-ES" dirty="0" smtClean="0"/>
              <a:t>       puesto en contacto con nosotros,          </a:t>
            </a:r>
          </a:p>
          <a:p>
            <a:r>
              <a:rPr lang="es-ES" dirty="0"/>
              <a:t> </a:t>
            </a:r>
            <a:r>
              <a:rPr lang="es-ES" dirty="0" smtClean="0"/>
              <a:t>       nos cuenta un cuento y nos pide </a:t>
            </a:r>
          </a:p>
          <a:p>
            <a:r>
              <a:rPr lang="es-ES" dirty="0"/>
              <a:t> </a:t>
            </a:r>
            <a:r>
              <a:rPr lang="es-ES" dirty="0" smtClean="0"/>
              <a:t>       que le pongamos un nombre.</a:t>
            </a:r>
          </a:p>
          <a:p>
            <a:r>
              <a:rPr lang="es-ES" dirty="0" smtClean="0"/>
              <a:t>        </a:t>
            </a:r>
          </a:p>
          <a:p>
            <a:pPr marL="342900" indent="-342900">
              <a:buFont typeface="Wingdings" panose="05000000000000000000" pitchFamily="2" charset="2"/>
              <a:buChar char="v"/>
            </a:pPr>
            <a:r>
              <a:rPr lang="es-ES" sz="2000" dirty="0" smtClean="0"/>
              <a:t>EMOCIONES QUE NOS</a:t>
            </a:r>
          </a:p>
          <a:p>
            <a:r>
              <a:rPr lang="es-ES" sz="2000" dirty="0" smtClean="0"/>
              <a:t>       PROVOCA:</a:t>
            </a:r>
          </a:p>
          <a:p>
            <a:r>
              <a:rPr lang="es-ES" sz="2000" dirty="0"/>
              <a:t> </a:t>
            </a:r>
            <a:r>
              <a:rPr lang="es-ES" sz="2000" dirty="0" smtClean="0"/>
              <a:t>           </a:t>
            </a:r>
          </a:p>
          <a:p>
            <a:r>
              <a:rPr lang="es-ES" sz="2000" dirty="0" smtClean="0"/>
              <a:t>         </a:t>
            </a:r>
          </a:p>
          <a:p>
            <a:r>
              <a:rPr lang="es-ES" dirty="0" smtClean="0"/>
              <a:t>                MI            </a:t>
            </a:r>
            <a:r>
              <a:rPr lang="es-ES" sz="2400" dirty="0" smtClean="0"/>
              <a:t>MIEDO</a:t>
            </a:r>
            <a:r>
              <a:rPr lang="es-ES" dirty="0" smtClean="0"/>
              <a:t>       </a:t>
            </a:r>
          </a:p>
          <a:p>
            <a:r>
              <a:rPr lang="es-ES" dirty="0" smtClean="0"/>
              <a:t>                            </a:t>
            </a:r>
            <a:endParaRPr lang="es-ES" sz="2400" dirty="0" smtClean="0"/>
          </a:p>
          <a:p>
            <a:endParaRPr lang="es-ES" sz="2400" dirty="0"/>
          </a:p>
          <a:p>
            <a:r>
              <a:rPr lang="es-ES" sz="2400" dirty="0"/>
              <a:t> </a:t>
            </a:r>
            <a:r>
              <a:rPr lang="es-ES" sz="2400" dirty="0" smtClean="0"/>
              <a:t>                    SIMPATIA</a:t>
            </a:r>
          </a:p>
          <a:p>
            <a:endParaRPr lang="es-ES" dirty="0" smtClean="0"/>
          </a:p>
          <a:p>
            <a:r>
              <a:rPr lang="es-ES" dirty="0"/>
              <a:t> </a:t>
            </a:r>
            <a:r>
              <a:rPr lang="es-ES" dirty="0" smtClean="0"/>
              <a:t>                            </a:t>
            </a:r>
          </a:p>
          <a:p>
            <a:r>
              <a:rPr lang="es-ES" sz="2400" dirty="0" smtClean="0"/>
              <a:t>                     INTERES</a:t>
            </a:r>
            <a:endParaRPr lang="es-ES" sz="2400" dirty="0"/>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414" y="3861048"/>
            <a:ext cx="972108" cy="936104"/>
          </a:xfrm>
          <a:prstGeom prst="rect">
            <a:avLst/>
          </a:prstGeom>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4724257"/>
            <a:ext cx="1001266" cy="946728"/>
          </a:xfrm>
          <a:prstGeom prst="rect">
            <a:avLst/>
          </a:prstGeom>
        </p:spPr>
      </p:pic>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5702087"/>
            <a:ext cx="1008112" cy="828093"/>
          </a:xfrm>
          <a:prstGeom prst="rect">
            <a:avLst/>
          </a:prstGeom>
        </p:spPr>
      </p:pic>
    </p:spTree>
    <p:extLst>
      <p:ext uri="{BB962C8B-B14F-4D97-AF65-F5344CB8AC3E}">
        <p14:creationId xmlns:p14="http://schemas.microsoft.com/office/powerpoint/2010/main" val="397297726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435280" cy="1080120"/>
          </a:xfrm>
        </p:spPr>
        <p:txBody>
          <a:bodyPr>
            <a:noAutofit/>
          </a:bodyPr>
          <a:lstStyle/>
          <a:p>
            <a:r>
              <a:rPr lang="es-ES" sz="3200" dirty="0" smtClean="0"/>
              <a:t/>
            </a:r>
            <a:br>
              <a:rPr lang="es-ES" sz="3200" dirty="0" smtClean="0"/>
            </a:br>
            <a:r>
              <a:rPr lang="es-ES" sz="3200" dirty="0" smtClean="0"/>
              <a:t>PENSAMOS Y ELEGIMOS UN NOMBRE PARA EL MAGO </a:t>
            </a:r>
            <a:endParaRPr lang="es-ES" sz="3200" dirty="0"/>
          </a:p>
        </p:txBody>
      </p:sp>
      <p:pic>
        <p:nvPicPr>
          <p:cNvPr id="8" name="7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9974" y="1124744"/>
            <a:ext cx="5210497" cy="5148572"/>
          </a:xfrm>
        </p:spPr>
      </p:pic>
      <p:sp>
        <p:nvSpPr>
          <p:cNvPr id="4" name="3 Marcador de texto"/>
          <p:cNvSpPr>
            <a:spLocks noGrp="1"/>
          </p:cNvSpPr>
          <p:nvPr>
            <p:ph type="body" sz="half" idx="2"/>
          </p:nvPr>
        </p:nvSpPr>
        <p:spPr>
          <a:xfrm>
            <a:off x="139308" y="1435100"/>
            <a:ext cx="3326206" cy="5306268"/>
          </a:xfrm>
        </p:spPr>
        <p:txBody>
          <a:bodyPr>
            <a:normAutofit fontScale="92500" lnSpcReduction="20000"/>
          </a:bodyPr>
          <a:lstStyle/>
          <a:p>
            <a:pPr marL="285750" indent="-285750">
              <a:buFont typeface="Wingdings" panose="05000000000000000000" pitchFamily="2" charset="2"/>
              <a:buChar char="v"/>
            </a:pPr>
            <a:r>
              <a:rPr lang="es-ES" sz="2000" dirty="0" smtClean="0"/>
              <a:t>Decidimos que el mago de las palabras se llamara </a:t>
            </a:r>
            <a:r>
              <a:rPr lang="es-ES" sz="2000" dirty="0" err="1"/>
              <a:t>S</a:t>
            </a:r>
            <a:r>
              <a:rPr lang="es-ES" sz="2000" dirty="0" err="1" smtClean="0"/>
              <a:t>alamundri</a:t>
            </a:r>
            <a:r>
              <a:rPr lang="es-ES" sz="2000" dirty="0" smtClean="0"/>
              <a:t>.</a:t>
            </a:r>
          </a:p>
          <a:p>
            <a:pPr marL="285750" indent="-285750">
              <a:buFont typeface="Wingdings" panose="05000000000000000000" pitchFamily="2" charset="2"/>
              <a:buChar char="v"/>
            </a:pPr>
            <a:r>
              <a:rPr lang="es-ES" sz="2000" dirty="0" smtClean="0"/>
              <a:t>Creemos que le gustaría que le hiciéramos un dibujo.</a:t>
            </a:r>
          </a:p>
          <a:p>
            <a:pPr marL="285750" indent="-285750">
              <a:buFont typeface="Wingdings" panose="05000000000000000000" pitchFamily="2" charset="2"/>
              <a:buChar char="v"/>
            </a:pPr>
            <a:r>
              <a:rPr lang="es-ES" sz="2000" dirty="0"/>
              <a:t>T</a:t>
            </a:r>
            <a:r>
              <a:rPr lang="es-ES" sz="2000" dirty="0" smtClean="0"/>
              <a:t>rabajamos la lectura y orden de las palabras  en una frase.</a:t>
            </a:r>
          </a:p>
          <a:p>
            <a:pPr marL="285750" indent="-285750">
              <a:buFont typeface="Wingdings" panose="05000000000000000000" pitchFamily="2" charset="2"/>
              <a:buChar char="v"/>
            </a:pPr>
            <a:endParaRPr lang="es-ES" sz="2000" dirty="0" smtClean="0"/>
          </a:p>
          <a:p>
            <a:pPr marL="285750" indent="-285750">
              <a:buFont typeface="Wingdings" panose="05000000000000000000" pitchFamily="2" charset="2"/>
              <a:buChar char="v"/>
            </a:pPr>
            <a:r>
              <a:rPr lang="es-ES" sz="2000" dirty="0" smtClean="0"/>
              <a:t>EMOCIONES:</a:t>
            </a:r>
          </a:p>
          <a:p>
            <a:r>
              <a:rPr lang="es-ES" dirty="0"/>
              <a:t> </a:t>
            </a:r>
            <a:r>
              <a:rPr lang="es-ES" dirty="0" smtClean="0"/>
              <a:t>                          </a:t>
            </a:r>
          </a:p>
          <a:p>
            <a:r>
              <a:rPr lang="es-ES" dirty="0" smtClean="0"/>
              <a:t>             </a:t>
            </a:r>
          </a:p>
          <a:p>
            <a:r>
              <a:rPr lang="es-ES" dirty="0" smtClean="0"/>
              <a:t>                       </a:t>
            </a:r>
            <a:r>
              <a:rPr lang="es-ES" sz="2400" dirty="0" smtClean="0"/>
              <a:t>ENTUSIASMO</a:t>
            </a:r>
            <a:endParaRPr lang="es-ES" dirty="0"/>
          </a:p>
          <a:p>
            <a:r>
              <a:rPr lang="es-ES" dirty="0" smtClean="0"/>
              <a:t>                      </a:t>
            </a:r>
            <a:endParaRPr lang="es-ES" sz="2400" dirty="0" smtClean="0"/>
          </a:p>
          <a:p>
            <a:endParaRPr lang="es-ES" sz="2400" dirty="0"/>
          </a:p>
          <a:p>
            <a:r>
              <a:rPr lang="es-ES" sz="2400" dirty="0" smtClean="0"/>
              <a:t>              ENFADO</a:t>
            </a:r>
          </a:p>
          <a:p>
            <a:endParaRPr lang="es-ES" sz="2400" dirty="0"/>
          </a:p>
          <a:p>
            <a:r>
              <a:rPr lang="es-ES" dirty="0" smtClean="0"/>
              <a:t> </a:t>
            </a:r>
            <a:endParaRPr lang="es-ES" dirty="0"/>
          </a:p>
          <a:p>
            <a:r>
              <a:rPr lang="es-ES" sz="2400" dirty="0" smtClean="0"/>
              <a:t>              ACEPTACION</a:t>
            </a: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410" y="4221088"/>
            <a:ext cx="601985" cy="648072"/>
          </a:xfrm>
          <a:prstGeom prst="rect">
            <a:avLst/>
          </a:prstGeom>
        </p:spPr>
      </p:pic>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845" y="5157192"/>
            <a:ext cx="792088" cy="576064"/>
          </a:xfrm>
          <a:prstGeom prst="rect">
            <a:avLst/>
          </a:prstGeom>
        </p:spPr>
      </p:pic>
      <p:pic>
        <p:nvPicPr>
          <p:cNvPr id="11" name="10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480" y="5949280"/>
            <a:ext cx="720080" cy="648072"/>
          </a:xfrm>
          <a:prstGeom prst="rect">
            <a:avLst/>
          </a:prstGeom>
        </p:spPr>
      </p:pic>
    </p:spTree>
    <p:extLst>
      <p:ext uri="{BB962C8B-B14F-4D97-AF65-F5344CB8AC3E}">
        <p14:creationId xmlns:p14="http://schemas.microsoft.com/office/powerpoint/2010/main" val="89818333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188640"/>
            <a:ext cx="8229600" cy="850106"/>
          </a:xfrm>
        </p:spPr>
        <p:txBody>
          <a:bodyPr>
            <a:normAutofit/>
          </a:bodyPr>
          <a:lstStyle/>
          <a:p>
            <a:r>
              <a:rPr lang="es-ES" dirty="0" smtClean="0"/>
              <a:t> </a:t>
            </a:r>
            <a:r>
              <a:rPr lang="es-ES" sz="4800" b="1" dirty="0" smtClean="0">
                <a:latin typeface="+mn-lt"/>
              </a:rPr>
              <a:t>“HISTORIAS DE RATONES”</a:t>
            </a:r>
            <a:endParaRPr lang="es-ES" sz="4800" b="1" dirty="0">
              <a:latin typeface="+mn-lt"/>
            </a:endParaRPr>
          </a:p>
        </p:txBody>
      </p:sp>
      <p:pic>
        <p:nvPicPr>
          <p:cNvPr id="8" name="7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1268760"/>
            <a:ext cx="3946504" cy="5112568"/>
          </a:xfrm>
        </p:spPr>
      </p:pic>
      <p:pic>
        <p:nvPicPr>
          <p:cNvPr id="9" name="8 Marcador de contenid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1" y="1340768"/>
            <a:ext cx="4248472" cy="5112568"/>
          </a:xfrm>
        </p:spPr>
      </p:pic>
    </p:spTree>
    <p:extLst>
      <p:ext uri="{BB962C8B-B14F-4D97-AF65-F5344CB8AC3E}">
        <p14:creationId xmlns:p14="http://schemas.microsoft.com/office/powerpoint/2010/main" val="228943103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3050"/>
            <a:ext cx="8291264" cy="851694"/>
          </a:xfrm>
        </p:spPr>
        <p:txBody>
          <a:bodyPr>
            <a:normAutofit/>
          </a:bodyPr>
          <a:lstStyle/>
          <a:p>
            <a:r>
              <a:rPr lang="es-ES" sz="4400" dirty="0" smtClean="0"/>
              <a:t>      ACTIVIDAD: “ EL BOSQUE”</a:t>
            </a:r>
            <a:endParaRPr lang="es-ES" sz="4400" dirty="0"/>
          </a:p>
        </p:txBody>
      </p:sp>
      <p:pic>
        <p:nvPicPr>
          <p:cNvPr id="9" name="8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99992" y="1340768"/>
            <a:ext cx="4320480" cy="5040560"/>
          </a:xfrm>
        </p:spPr>
      </p:pic>
      <p:sp>
        <p:nvSpPr>
          <p:cNvPr id="7" name="6 Marcador de texto"/>
          <p:cNvSpPr>
            <a:spLocks noGrp="1"/>
          </p:cNvSpPr>
          <p:nvPr>
            <p:ph type="body" sz="half" idx="2"/>
          </p:nvPr>
        </p:nvSpPr>
        <p:spPr>
          <a:xfrm>
            <a:off x="457200" y="1340768"/>
            <a:ext cx="3682752" cy="5040560"/>
          </a:xfrm>
        </p:spPr>
        <p:txBody>
          <a:bodyPr>
            <a:normAutofit lnSpcReduction="10000"/>
          </a:bodyPr>
          <a:lstStyle/>
          <a:p>
            <a:pPr marL="285750" indent="-285750">
              <a:buFont typeface="Wingdings" panose="05000000000000000000" pitchFamily="2" charset="2"/>
              <a:buChar char="v"/>
            </a:pPr>
            <a:r>
              <a:rPr lang="es-ES" sz="1800" dirty="0" smtClean="0"/>
              <a:t>Recreamos un bosque con materiales que hemos utilizado en los Conciertos Musicales de nuestro Centro</a:t>
            </a:r>
          </a:p>
          <a:p>
            <a:pPr marL="285750" indent="-285750">
              <a:buFont typeface="Wingdings" panose="05000000000000000000" pitchFamily="2" charset="2"/>
              <a:buChar char="v"/>
            </a:pPr>
            <a:r>
              <a:rPr lang="es-ES" sz="1800" dirty="0" smtClean="0"/>
              <a:t>Utilizamos tiras de papel de periódico para simular el suelo del bosque cubierto de hojas</a:t>
            </a:r>
          </a:p>
          <a:p>
            <a:pPr marL="285750" indent="-285750">
              <a:buFont typeface="Wingdings" panose="05000000000000000000" pitchFamily="2" charset="2"/>
              <a:buChar char="v"/>
            </a:pPr>
            <a:r>
              <a:rPr lang="es-ES" sz="1800" dirty="0" smtClean="0"/>
              <a:t>Les propongo a los alumnos que piensen en animales que viven en el bosque y que elijan uno para sentarse  a escuchar el cuento que les leerá “el viejo </a:t>
            </a:r>
            <a:r>
              <a:rPr lang="es-ES" sz="1800" dirty="0" err="1" smtClean="0"/>
              <a:t>Buho</a:t>
            </a:r>
            <a:r>
              <a:rPr lang="es-ES" sz="1800" dirty="0" smtClean="0"/>
              <a:t>”</a:t>
            </a:r>
          </a:p>
          <a:p>
            <a:pPr marL="285750" indent="-285750">
              <a:buFont typeface="Wingdings" panose="05000000000000000000" pitchFamily="2" charset="2"/>
              <a:buChar char="v"/>
            </a:pPr>
            <a:r>
              <a:rPr lang="es-ES" sz="1800" dirty="0" smtClean="0"/>
              <a:t>Antes de leer el cuento realizamos una relajación tumbados  sobre “las hojas”</a:t>
            </a:r>
          </a:p>
          <a:p>
            <a:pPr marL="285750" indent="-285750">
              <a:buFont typeface="Wingdings" panose="05000000000000000000" pitchFamily="2" charset="2"/>
              <a:buChar char="v"/>
            </a:pPr>
            <a:r>
              <a:rPr lang="es-ES" sz="1800" dirty="0" smtClean="0"/>
              <a:t>Después de la lectura jugamos en el bosque  como los animales que hemos elegido</a:t>
            </a:r>
            <a:r>
              <a:rPr lang="es-ES" dirty="0" smtClean="0"/>
              <a:t>.</a:t>
            </a:r>
            <a:endParaRPr lang="es-ES" dirty="0"/>
          </a:p>
        </p:txBody>
      </p:sp>
    </p:spTree>
    <p:extLst>
      <p:ext uri="{BB962C8B-B14F-4D97-AF65-F5344CB8AC3E}">
        <p14:creationId xmlns:p14="http://schemas.microsoft.com/office/powerpoint/2010/main" val="295178660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400" b="1" dirty="0">
                <a:solidFill>
                  <a:prstClr val="black"/>
                </a:solidFill>
              </a:rPr>
              <a:t> </a:t>
            </a:r>
            <a:r>
              <a:rPr lang="es-ES" sz="4400" b="1" dirty="0" smtClean="0">
                <a:solidFill>
                  <a:prstClr val="black"/>
                </a:solidFill>
              </a:rPr>
              <a:t>  ACTIVIDAD</a:t>
            </a:r>
            <a:r>
              <a:rPr lang="es-ES" sz="4400" b="1" dirty="0">
                <a:solidFill>
                  <a:prstClr val="black"/>
                </a:solidFill>
              </a:rPr>
              <a:t>: “ EL BOSQUE”</a:t>
            </a:r>
            <a:endParaRPr lang="es-ES" b="1" dirty="0"/>
          </a:p>
        </p:txBody>
      </p:sp>
      <p:pic>
        <p:nvPicPr>
          <p:cNvPr id="7" name="6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55576" y="1268760"/>
            <a:ext cx="3648720" cy="3240361"/>
          </a:xfrm>
        </p:spPr>
      </p:pic>
      <p:pic>
        <p:nvPicPr>
          <p:cNvPr id="8" name="7 Marcador de contenido"/>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04048" y="1268760"/>
            <a:ext cx="3707617" cy="4525963"/>
          </a:xfrm>
        </p:spPr>
      </p:pic>
      <p:sp>
        <p:nvSpPr>
          <p:cNvPr id="14" name="13 CuadroTexto"/>
          <p:cNvSpPr txBox="1"/>
          <p:nvPr/>
        </p:nvSpPr>
        <p:spPr>
          <a:xfrm>
            <a:off x="683568" y="4549676"/>
            <a:ext cx="3816424" cy="2308324"/>
          </a:xfrm>
          <a:prstGeom prst="rect">
            <a:avLst/>
          </a:prstGeom>
          <a:noFill/>
        </p:spPr>
        <p:txBody>
          <a:bodyPr wrap="square" rtlCol="0">
            <a:spAutoFit/>
          </a:bodyPr>
          <a:lstStyle/>
          <a:p>
            <a:r>
              <a:rPr lang="es-ES" sz="2400" dirty="0" smtClean="0"/>
              <a:t>EMOCIONES:</a:t>
            </a:r>
          </a:p>
          <a:p>
            <a:pPr marL="285750" indent="-285750">
              <a:buFont typeface="Wingdings" panose="05000000000000000000" pitchFamily="2" charset="2"/>
              <a:buChar char="v"/>
            </a:pPr>
            <a:r>
              <a:rPr lang="es-ES" sz="2400" dirty="0" smtClean="0"/>
              <a:t>SORPRESA</a:t>
            </a:r>
          </a:p>
          <a:p>
            <a:pPr marL="285750" indent="-285750">
              <a:buFont typeface="Wingdings" panose="05000000000000000000" pitchFamily="2" charset="2"/>
              <a:buChar char="v"/>
            </a:pPr>
            <a:r>
              <a:rPr lang="es-ES" sz="2400" dirty="0" smtClean="0"/>
              <a:t>MIEDO</a:t>
            </a:r>
          </a:p>
          <a:p>
            <a:pPr marL="285750" indent="-285750">
              <a:buFont typeface="Wingdings" panose="05000000000000000000" pitchFamily="2" charset="2"/>
              <a:buChar char="v"/>
            </a:pPr>
            <a:r>
              <a:rPr lang="es-ES" sz="2400" dirty="0" smtClean="0"/>
              <a:t>TRANQUILIDAD</a:t>
            </a:r>
          </a:p>
          <a:p>
            <a:pPr marL="285750" indent="-285750">
              <a:buFont typeface="Wingdings" panose="05000000000000000000" pitchFamily="2" charset="2"/>
              <a:buChar char="v"/>
            </a:pPr>
            <a:r>
              <a:rPr lang="es-ES" sz="2400" dirty="0" smtClean="0"/>
              <a:t>INTRIGA</a:t>
            </a:r>
          </a:p>
          <a:p>
            <a:pPr marL="285750" indent="-285750">
              <a:buFont typeface="Wingdings" panose="05000000000000000000" pitchFamily="2" charset="2"/>
              <a:buChar char="v"/>
            </a:pPr>
            <a:r>
              <a:rPr lang="es-ES" sz="2400" dirty="0" smtClean="0"/>
              <a:t>ALEGRIA</a:t>
            </a:r>
            <a:endParaRPr lang="es-ES" sz="2400" dirty="0"/>
          </a:p>
        </p:txBody>
      </p:sp>
    </p:spTree>
    <p:extLst>
      <p:ext uri="{BB962C8B-B14F-4D97-AF65-F5344CB8AC3E}">
        <p14:creationId xmlns:p14="http://schemas.microsoft.com/office/powerpoint/2010/main" val="360069567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147248" cy="1080120"/>
          </a:xfrm>
        </p:spPr>
        <p:txBody>
          <a:bodyPr>
            <a:noAutofit/>
          </a:bodyPr>
          <a:lstStyle/>
          <a:p>
            <a:r>
              <a:rPr lang="es-ES" sz="3600" smtClean="0"/>
              <a:t/>
            </a:r>
            <a:br>
              <a:rPr lang="es-ES" sz="3600" smtClean="0"/>
            </a:br>
            <a:r>
              <a:rPr lang="es-ES" sz="3600" smtClean="0"/>
              <a:t>ACTIVIDAD “INVENTAMOS LA HISTORIA DE UN RATON”</a:t>
            </a:r>
            <a:endParaRPr lang="es-ES" sz="3600" dirty="0"/>
          </a:p>
        </p:txBody>
      </p:sp>
      <p:pic>
        <p:nvPicPr>
          <p:cNvPr id="10" name="9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484784"/>
            <a:ext cx="5461446" cy="4680520"/>
          </a:xfrm>
        </p:spPr>
      </p:pic>
      <p:sp>
        <p:nvSpPr>
          <p:cNvPr id="9" name="8 Marcador de texto"/>
          <p:cNvSpPr>
            <a:spLocks noGrp="1"/>
          </p:cNvSpPr>
          <p:nvPr>
            <p:ph type="body" sz="half" idx="2"/>
          </p:nvPr>
        </p:nvSpPr>
        <p:spPr>
          <a:xfrm>
            <a:off x="179512" y="1340768"/>
            <a:ext cx="3286001" cy="5328592"/>
          </a:xfrm>
        </p:spPr>
        <p:txBody>
          <a:bodyPr/>
          <a:lstStyle/>
          <a:p>
            <a:pPr marL="285750" indent="-285750">
              <a:buFont typeface="Wingdings" panose="05000000000000000000" pitchFamily="2" charset="2"/>
              <a:buChar char="v"/>
            </a:pPr>
            <a:r>
              <a:rPr lang="es-ES" sz="1600" smtClean="0"/>
              <a:t>Entre todos inventamos la historia de  un ratón con el que nadie quería jugar porque era muy pequeñito. Con la ayuda de una bruja buena conseguirá tener el valor suficiente para que los demás le acepten como es.</a:t>
            </a:r>
          </a:p>
          <a:p>
            <a:pPr marL="285750" indent="-285750">
              <a:buFont typeface="Wingdings" panose="05000000000000000000" pitchFamily="2" charset="2"/>
              <a:buChar char="v"/>
            </a:pPr>
            <a:r>
              <a:rPr lang="es-ES" sz="1600" smtClean="0"/>
              <a:t>Ilustramos en parejas las diferentes escenas del cuento.</a:t>
            </a:r>
          </a:p>
          <a:p>
            <a:pPr marL="285750" indent="-285750">
              <a:buFont typeface="Wingdings" panose="05000000000000000000" pitchFamily="2" charset="2"/>
              <a:buChar char="v"/>
            </a:pPr>
            <a:r>
              <a:rPr lang="es-ES" b="1" smtClean="0"/>
              <a:t> </a:t>
            </a:r>
            <a:r>
              <a:rPr lang="es-ES" sz="2400" b="1" smtClean="0"/>
              <a:t>EMOCIONES:</a:t>
            </a:r>
          </a:p>
          <a:p>
            <a:pPr marL="285750" indent="-285750">
              <a:buFont typeface="Wingdings" panose="05000000000000000000" pitchFamily="2" charset="2"/>
              <a:buChar char="v"/>
            </a:pPr>
            <a:r>
              <a:rPr lang="es-ES" sz="2400" smtClean="0"/>
              <a:t>             INSEGURIDAD</a:t>
            </a:r>
          </a:p>
          <a:p>
            <a:endParaRPr lang="es-ES" smtClean="0"/>
          </a:p>
          <a:p>
            <a:endParaRPr lang="es-ES" smtClean="0"/>
          </a:p>
          <a:p>
            <a:r>
              <a:rPr lang="es-ES" smtClean="0"/>
              <a:t>                                 </a:t>
            </a:r>
            <a:r>
              <a:rPr lang="es-ES" sz="2400" smtClean="0"/>
              <a:t>RESPETO</a:t>
            </a:r>
            <a:endParaRPr lang="es-ES" smtClean="0"/>
          </a:p>
          <a:p>
            <a:r>
              <a:rPr lang="es-ES" smtClean="0"/>
              <a:t>                     </a:t>
            </a:r>
          </a:p>
          <a:p>
            <a:endParaRPr lang="es-ES" smtClean="0"/>
          </a:p>
          <a:p>
            <a:r>
              <a:rPr lang="es-ES" smtClean="0"/>
              <a:t>                                  </a:t>
            </a:r>
            <a:r>
              <a:rPr lang="es-ES" sz="2400" smtClean="0"/>
              <a:t>EMPATIA</a:t>
            </a:r>
            <a:endParaRPr lang="es-ES" dirty="0" smtClean="0"/>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974" y="4077072"/>
            <a:ext cx="816816" cy="720080"/>
          </a:xfrm>
          <a:prstGeom prst="rect">
            <a:avLst/>
          </a:prstGeom>
        </p:spPr>
      </p:pic>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737" y="4797152"/>
            <a:ext cx="1008112" cy="828093"/>
          </a:xfrm>
          <a:prstGeom prst="rect">
            <a:avLst/>
          </a:prstGeom>
        </p:spPr>
      </p:pic>
      <p:pic>
        <p:nvPicPr>
          <p:cNvPr id="14" name="1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204" y="5625245"/>
            <a:ext cx="1008112" cy="936104"/>
          </a:xfrm>
          <a:prstGeom prst="rect">
            <a:avLst/>
          </a:prstGeom>
        </p:spPr>
      </p:pic>
    </p:spTree>
    <p:extLst>
      <p:ext uri="{BB962C8B-B14F-4D97-AF65-F5344CB8AC3E}">
        <p14:creationId xmlns:p14="http://schemas.microsoft.com/office/powerpoint/2010/main" val="220258182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CUENTO:“NO TE VAYAS”</a:t>
            </a:r>
            <a:endParaRPr lang="es-ES" b="1" dirty="0"/>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484784"/>
            <a:ext cx="4038600" cy="5040560"/>
          </a:xfrm>
        </p:spPr>
      </p:pic>
      <p:pic>
        <p:nvPicPr>
          <p:cNvPr id="6" name="5 Marcador de contenido"/>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83968" y="1844823"/>
            <a:ext cx="4608512" cy="4320481"/>
          </a:xfrm>
        </p:spPr>
      </p:pic>
    </p:spTree>
    <p:extLst>
      <p:ext uri="{BB962C8B-B14F-4D97-AF65-F5344CB8AC3E}">
        <p14:creationId xmlns:p14="http://schemas.microsoft.com/office/powerpoint/2010/main" val="386676599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414</TotalTime>
  <Words>551</Words>
  <Application>Microsoft Office PowerPoint</Application>
  <PresentationFormat>Presentación en pantalla (4:3)</PresentationFormat>
  <Paragraphs>125</Paragraphs>
  <Slides>13</Slides>
  <Notes>2</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LECTURA Y EMOCIONES</vt:lpstr>
      <vt:lpstr>   PRESENTACION DEL MAGO</vt:lpstr>
      <vt:lpstr>      CONOCEMOS AL MAGO</vt:lpstr>
      <vt:lpstr> PENSAMOS Y ELEGIMOS UN NOMBRE PARA EL MAGO </vt:lpstr>
      <vt:lpstr> “HISTORIAS DE RATONES”</vt:lpstr>
      <vt:lpstr>      ACTIVIDAD: “ EL BOSQUE”</vt:lpstr>
      <vt:lpstr>   ACTIVIDAD: “ EL BOSQUE”</vt:lpstr>
      <vt:lpstr> ACTIVIDAD “INVENTAMOS LA HISTORIA DE UN RATON”</vt:lpstr>
      <vt:lpstr>CUENTO:“NO TE VAYAS”</vt:lpstr>
      <vt:lpstr>ACTIVIDADES </vt:lpstr>
      <vt:lpstr>             LEER EN FAMILIA</vt:lpstr>
      <vt:lpstr>  EL MAGO NOS PIDE UNA MASCOTA</vt:lpstr>
      <vt:lpstr> ¡HASTA PRONTO!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LECTURA Y EMOCIONES</dc:title>
  <dc:creator>Usuario</dc:creator>
  <cp:lastModifiedBy>Usuario</cp:lastModifiedBy>
  <cp:revision>39</cp:revision>
  <dcterms:created xsi:type="dcterms:W3CDTF">2014-06-10T08:55:55Z</dcterms:created>
  <dcterms:modified xsi:type="dcterms:W3CDTF">2014-06-16T12:13:30Z</dcterms:modified>
</cp:coreProperties>
</file>